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88" r:id="rId2"/>
    <p:sldId id="298" r:id="rId3"/>
    <p:sldId id="289" r:id="rId4"/>
    <p:sldId id="291" r:id="rId5"/>
    <p:sldId id="292" r:id="rId6"/>
    <p:sldId id="293" r:id="rId7"/>
    <p:sldId id="294" r:id="rId8"/>
    <p:sldId id="295" r:id="rId9"/>
    <p:sldId id="297" r:id="rId10"/>
    <p:sldId id="296" r:id="rId11"/>
    <p:sldId id="290" r:id="rId12"/>
  </p:sldIdLst>
  <p:sldSz cx="9144000" cy="6858000" type="screen4x3"/>
  <p:notesSz cx="68580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81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94" autoAdjust="0"/>
  </p:normalViewPr>
  <p:slideViewPr>
    <p:cSldViewPr>
      <p:cViewPr>
        <p:scale>
          <a:sx n="100" d="100"/>
          <a:sy n="100" d="100"/>
        </p:scale>
        <p:origin x="-294" y="4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414" y="0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/>
          <a:lstStyle>
            <a:lvl1pPr algn="r">
              <a:defRPr sz="1100"/>
            </a:lvl1pPr>
          </a:lstStyle>
          <a:p>
            <a:fld id="{D3518665-5239-453F-92D9-82248B05D11E}" type="datetimeFigureOut">
              <a:rPr lang="en-US" smtClean="0"/>
              <a:t>1/30/2013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414" y="8773356"/>
            <a:ext cx="2972098" cy="461193"/>
          </a:xfrm>
          <a:prstGeom prst="rect">
            <a:avLst/>
          </a:prstGeom>
        </p:spPr>
        <p:txBody>
          <a:bodyPr vert="horz" lIns="86987" tIns="43493" rIns="86987" bIns="43493" rtlCol="0" anchor="b"/>
          <a:lstStyle>
            <a:lvl1pPr algn="r">
              <a:defRPr sz="1100"/>
            </a:lvl1pPr>
          </a:lstStyle>
          <a:p>
            <a:fld id="{2BD91627-3C19-40C1-9B99-B5B31EC495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051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/>
          <a:lstStyle>
            <a:lvl1pPr algn="r">
              <a:defRPr sz="1200"/>
            </a:lvl1pPr>
          </a:lstStyle>
          <a:p>
            <a:fld id="{76218B12-645F-4A73-9B1E-A56F90B78434}" type="datetimeFigureOut">
              <a:rPr lang="en-US" smtClean="0"/>
              <a:t>1/30/2013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2363" y="693738"/>
            <a:ext cx="4614862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54" tIns="45977" rIns="91954" bIns="4597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136"/>
            <a:ext cx="5486400" cy="4156234"/>
          </a:xfrm>
          <a:prstGeom prst="rect">
            <a:avLst/>
          </a:prstGeom>
        </p:spPr>
        <p:txBody>
          <a:bodyPr vert="horz" lIns="91954" tIns="45977" rIns="91954" bIns="4597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668"/>
            <a:ext cx="2971800" cy="461804"/>
          </a:xfrm>
          <a:prstGeom prst="rect">
            <a:avLst/>
          </a:prstGeom>
        </p:spPr>
        <p:txBody>
          <a:bodyPr vert="horz" lIns="91954" tIns="45977" rIns="91954" bIns="45977" rtlCol="0" anchor="b"/>
          <a:lstStyle>
            <a:lvl1pPr algn="r">
              <a:defRPr sz="1200"/>
            </a:lvl1pPr>
          </a:lstStyle>
          <a:p>
            <a:fld id="{68994BFC-8744-4198-A0FF-0B155E9C0FF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147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02343">
              <a:defRPr/>
            </a:pPr>
            <a:endParaRPr lang="en-US" sz="1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37D3D6-6A5E-466C-A65A-56289F716E1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68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94BFC-8744-4198-A0FF-0B155E9C0FF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55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55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77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64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10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182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97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0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2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4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142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92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A72A4-1EE2-4BAE-8D85-FA14D05446A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1/30/2013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C25A1-E694-452B-BD6B-9E30E4329A7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27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066800"/>
            <a:ext cx="9144000" cy="1447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/>
            <a:r>
              <a:rPr lang="en-US" sz="4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Transportation</a:t>
            </a:r>
            <a:endParaRPr lang="en-US" sz="4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562600" y="533400"/>
            <a:ext cx="3048000" cy="3048000"/>
            <a:chOff x="1936941" y="1093438"/>
            <a:chExt cx="5270117" cy="5270117"/>
          </a:xfrm>
        </p:grpSpPr>
        <p:sp>
          <p:nvSpPr>
            <p:cNvPr id="12" name="Block Arc 11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1880000"/>
                <a:gd name="adj2" fmla="val 1620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7560000"/>
                <a:gd name="adj2" fmla="val 1188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Block Arc 13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3240000"/>
                <a:gd name="adj2" fmla="val 756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lock Arc 14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20520000"/>
                <a:gd name="adj2" fmla="val 324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Block Arc 15"/>
            <p:cNvSpPr/>
            <p:nvPr/>
          </p:nvSpPr>
          <p:spPr>
            <a:xfrm>
              <a:off x="1936941" y="1093438"/>
              <a:ext cx="5270117" cy="5270117"/>
            </a:xfrm>
            <a:prstGeom prst="blockArc">
              <a:avLst>
                <a:gd name="adj1" fmla="val 16200000"/>
                <a:gd name="adj2" fmla="val 20520000"/>
                <a:gd name="adj3" fmla="val 464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999" y="1442496"/>
              <a:ext cx="4572000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381000" y="3124200"/>
            <a:ext cx="6705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Jim Foley</a:t>
            </a:r>
          </a:p>
          <a:p>
            <a:r>
              <a:rPr lang="en-US" sz="3200" dirty="0" smtClean="0"/>
              <a:t>Director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95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(“Additional Staff Hours” and “CDL-Holder Training”)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are designed to address previously unbudgeted OT for training and growth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Mandt</a:t>
            </a:r>
            <a:r>
              <a:rPr lang="en-US" dirty="0" smtClean="0"/>
              <a:t>, First Aid, and CPR Training” provides for improved service through training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18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Alternative </a:t>
            </a:r>
            <a:r>
              <a:rPr lang="en-US" dirty="0" smtClean="0"/>
              <a:t>Fuel - CNG</a:t>
            </a:r>
            <a:endParaRPr lang="en-US" dirty="0"/>
          </a:p>
          <a:p>
            <a:r>
              <a:rPr lang="en-US" dirty="0"/>
              <a:t>Cross Arm </a:t>
            </a:r>
            <a:r>
              <a:rPr lang="en-US" dirty="0" smtClean="0"/>
              <a:t>Cameras – started pilot</a:t>
            </a:r>
            <a:endParaRPr lang="en-US" dirty="0"/>
          </a:p>
          <a:p>
            <a:r>
              <a:rPr lang="en-US" dirty="0"/>
              <a:t>Student </a:t>
            </a:r>
            <a:r>
              <a:rPr lang="en-US" dirty="0" smtClean="0"/>
              <a:t>Behavior – align with Responsive Classroom and Restorative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supporting school bus replacement!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 descr="C:\Users\bproctor\Desktop\Betty-pictures\IMG0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90800"/>
            <a:ext cx="5943600" cy="3462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05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Programs and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Home to school transportation</a:t>
            </a:r>
          </a:p>
          <a:p>
            <a:r>
              <a:rPr lang="en-US" dirty="0"/>
              <a:t>Special needs transportation</a:t>
            </a:r>
          </a:p>
          <a:p>
            <a:r>
              <a:rPr lang="en-US" dirty="0"/>
              <a:t>Athletic trips, field trips</a:t>
            </a:r>
          </a:p>
          <a:p>
            <a:r>
              <a:rPr lang="en-US" dirty="0"/>
              <a:t>Maintenance for education and government vehicles</a:t>
            </a:r>
          </a:p>
          <a:p>
            <a:r>
              <a:rPr lang="en-US" dirty="0"/>
              <a:t>Planning and analysis</a:t>
            </a:r>
          </a:p>
          <a:p>
            <a:r>
              <a:rPr lang="en-US" dirty="0"/>
              <a:t>Training</a:t>
            </a:r>
          </a:p>
          <a:p>
            <a:r>
              <a:rPr lang="en-US" dirty="0"/>
              <a:t>County vehicle fuel administration</a:t>
            </a:r>
          </a:p>
          <a:p>
            <a:r>
              <a:rPr lang="en-US" dirty="0" smtClean="0"/>
              <a:t>Inclement weather road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840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Philosophy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Engagement</a:t>
            </a:r>
          </a:p>
          <a:p>
            <a:r>
              <a:rPr lang="en-US" dirty="0" smtClean="0"/>
              <a:t>Accountability</a:t>
            </a:r>
          </a:p>
          <a:p>
            <a:r>
              <a:rPr lang="en-US" dirty="0" smtClean="0"/>
              <a:t>Seek input</a:t>
            </a:r>
            <a:endParaRPr lang="en-US" dirty="0"/>
          </a:p>
          <a:p>
            <a:r>
              <a:rPr lang="en-US" dirty="0" smtClean="0"/>
              <a:t>Transparency</a:t>
            </a:r>
            <a:endParaRPr lang="en-US" dirty="0"/>
          </a:p>
          <a:p>
            <a:r>
              <a:rPr lang="en-US" dirty="0"/>
              <a:t>Customer service</a:t>
            </a:r>
          </a:p>
          <a:p>
            <a:r>
              <a:rPr lang="en-US" dirty="0" smtClean="0"/>
              <a:t>Fiscal responsibility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555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On-time arrival </a:t>
            </a:r>
          </a:p>
          <a:p>
            <a:pPr lvl="1"/>
            <a:r>
              <a:rPr lang="en-US" dirty="0" smtClean="0"/>
              <a:t>98.1% LY </a:t>
            </a:r>
          </a:p>
          <a:p>
            <a:pPr lvl="1"/>
            <a:r>
              <a:rPr lang="en-US" dirty="0" smtClean="0"/>
              <a:t>98.1% YTD </a:t>
            </a:r>
          </a:p>
          <a:p>
            <a:pPr lvl="1"/>
            <a:r>
              <a:rPr lang="en-US" dirty="0" smtClean="0"/>
              <a:t>99.1% Nov and Dec</a:t>
            </a:r>
          </a:p>
          <a:p>
            <a:pPr lvl="1"/>
            <a:r>
              <a:rPr lang="en-US" dirty="0" smtClean="0"/>
              <a:t>15/26</a:t>
            </a:r>
          </a:p>
          <a:p>
            <a:r>
              <a:rPr lang="en-US" dirty="0" smtClean="0"/>
              <a:t>6.4 sigma safe driving </a:t>
            </a:r>
          </a:p>
          <a:p>
            <a:r>
              <a:rPr lang="en-US" dirty="0" smtClean="0"/>
              <a:t>LTA (lost time accident) reduction</a:t>
            </a:r>
          </a:p>
          <a:p>
            <a:r>
              <a:rPr lang="en-US" dirty="0" smtClean="0"/>
              <a:t>Answer every parent/citizen call/email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Misplaced student risk reduction</a:t>
            </a:r>
          </a:p>
          <a:p>
            <a:r>
              <a:rPr lang="en-US" dirty="0"/>
              <a:t>Thorough performance evaluations</a:t>
            </a:r>
          </a:p>
          <a:p>
            <a:r>
              <a:rPr lang="en-US" dirty="0" smtClean="0"/>
              <a:t>Fleet management</a:t>
            </a:r>
            <a:endParaRPr lang="en-US" dirty="0"/>
          </a:p>
          <a:p>
            <a:r>
              <a:rPr lang="en-US" dirty="0"/>
              <a:t>Redistricting data supply</a:t>
            </a:r>
          </a:p>
          <a:p>
            <a:r>
              <a:rPr lang="en-US" dirty="0" smtClean="0"/>
              <a:t>Mainstreaming SPED students</a:t>
            </a:r>
          </a:p>
          <a:p>
            <a:r>
              <a:rPr lang="en-US" dirty="0" smtClean="0"/>
              <a:t>SSHS and HR partnerships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83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Retention – 9% </a:t>
            </a:r>
            <a:r>
              <a:rPr lang="en-US" dirty="0" smtClean="0"/>
              <a:t>annual non-retirement </a:t>
            </a:r>
            <a:r>
              <a:rPr lang="en-US" dirty="0"/>
              <a:t>voluntary turnover </a:t>
            </a:r>
            <a:r>
              <a:rPr lang="en-US" dirty="0" smtClean="0"/>
              <a:t>YTD</a:t>
            </a:r>
          </a:p>
          <a:p>
            <a:r>
              <a:rPr lang="en-US" dirty="0" smtClean="0"/>
              <a:t>Student behavior management</a:t>
            </a:r>
          </a:p>
          <a:p>
            <a:r>
              <a:rPr lang="en-US" dirty="0" smtClean="0"/>
              <a:t>Ridership</a:t>
            </a:r>
          </a:p>
          <a:p>
            <a:r>
              <a:rPr lang="en-US" dirty="0" smtClean="0"/>
              <a:t>Preventable fender-benders</a:t>
            </a:r>
          </a:p>
          <a:p>
            <a:r>
              <a:rPr lang="en-US" dirty="0" smtClean="0"/>
              <a:t>30% of county vehicles are not serviced at VMF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0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Have reduced operating costs 12% since 08/09</a:t>
            </a:r>
          </a:p>
          <a:p>
            <a:r>
              <a:rPr lang="en-US" dirty="0" smtClean="0"/>
              <a:t>Budget is 82% labor and 12% net fuel ($8.3million of $8.8 million total)</a:t>
            </a:r>
          </a:p>
          <a:p>
            <a:r>
              <a:rPr lang="en-US" dirty="0" smtClean="0"/>
              <a:t>Wage increases have totaled over 8% last three years </a:t>
            </a:r>
          </a:p>
          <a:p>
            <a:r>
              <a:rPr lang="en-US" dirty="0" smtClean="0"/>
              <a:t>PAQ increased most employees’ wages</a:t>
            </a:r>
          </a:p>
          <a:p>
            <a:r>
              <a:rPr lang="en-US" dirty="0" smtClean="0"/>
              <a:t>Driver </a:t>
            </a:r>
            <a:r>
              <a:rPr lang="en-US" dirty="0"/>
              <a:t>labor is largest variable cost</a:t>
            </a:r>
          </a:p>
          <a:p>
            <a:r>
              <a:rPr lang="en-US" dirty="0" smtClean="0"/>
              <a:t>All non-exempts paid to the minute (iPods)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98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Have requested extra staff hours through initiatives</a:t>
            </a:r>
          </a:p>
          <a:p>
            <a:r>
              <a:rPr lang="en-US" dirty="0" smtClean="0"/>
              <a:t>Will only use if needed and will continue to control costs</a:t>
            </a:r>
          </a:p>
        </p:txBody>
      </p:sp>
    </p:spTree>
    <p:extLst>
      <p:ext uri="{BB962C8B-B14F-4D97-AF65-F5344CB8AC3E}">
        <p14:creationId xmlns:p14="http://schemas.microsoft.com/office/powerpoint/2010/main" val="173882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270</Words>
  <Application>Microsoft Office PowerPoint</Application>
  <PresentationFormat>On-screen Show (4:3)</PresentationFormat>
  <Paragraphs>63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1_Office Theme</vt:lpstr>
      <vt:lpstr>PowerPoint Presentation</vt:lpstr>
      <vt:lpstr>Thank You</vt:lpstr>
      <vt:lpstr>Programs and Services</vt:lpstr>
      <vt:lpstr>Philosophy</vt:lpstr>
      <vt:lpstr>Successes</vt:lpstr>
      <vt:lpstr>Successes</vt:lpstr>
      <vt:lpstr>Challenges</vt:lpstr>
      <vt:lpstr>Budget</vt:lpstr>
      <vt:lpstr>Budget</vt:lpstr>
      <vt:lpstr>Initiatives</vt:lpstr>
      <vt:lpstr>Future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Office of Technology</cp:lastModifiedBy>
  <cp:revision>95</cp:revision>
  <dcterms:created xsi:type="dcterms:W3CDTF">2013-01-15T14:57:34Z</dcterms:created>
  <dcterms:modified xsi:type="dcterms:W3CDTF">2013-01-31T01:00:17Z</dcterms:modified>
</cp:coreProperties>
</file>